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0" r:id="rId3"/>
    <p:sldId id="261" r:id="rId4"/>
    <p:sldId id="259" r:id="rId5"/>
    <p:sldId id="262"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121" d="100"/>
          <a:sy n="121" d="100"/>
        </p:scale>
        <p:origin x="132" y="21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33A8756-F9D6-4C7D-8CC2-0352FA0D7937}" type="datetimeFigureOut">
              <a:rPr lang="en-US" smtClean="0"/>
              <a:t>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713871-5E7C-47E3-BF8F-F30704C3EE5D}" type="slidenum">
              <a:rPr lang="en-US" smtClean="0"/>
              <a:t>‹#›</a:t>
            </a:fld>
            <a:endParaRPr lang="en-US"/>
          </a:p>
        </p:txBody>
      </p:sp>
    </p:spTree>
    <p:extLst>
      <p:ext uri="{BB962C8B-B14F-4D97-AF65-F5344CB8AC3E}">
        <p14:creationId xmlns:p14="http://schemas.microsoft.com/office/powerpoint/2010/main" val="13297292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33A8756-F9D6-4C7D-8CC2-0352FA0D7937}" type="datetimeFigureOut">
              <a:rPr lang="en-US" smtClean="0"/>
              <a:t>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713871-5E7C-47E3-BF8F-F30704C3EE5D}" type="slidenum">
              <a:rPr lang="en-US" smtClean="0"/>
              <a:t>‹#›</a:t>
            </a:fld>
            <a:endParaRPr lang="en-US"/>
          </a:p>
        </p:txBody>
      </p:sp>
    </p:spTree>
    <p:extLst>
      <p:ext uri="{BB962C8B-B14F-4D97-AF65-F5344CB8AC3E}">
        <p14:creationId xmlns:p14="http://schemas.microsoft.com/office/powerpoint/2010/main" val="14349331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33A8756-F9D6-4C7D-8CC2-0352FA0D7937}" type="datetimeFigureOut">
              <a:rPr lang="en-US" smtClean="0"/>
              <a:t>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713871-5E7C-47E3-BF8F-F30704C3EE5D}" type="slidenum">
              <a:rPr lang="en-US" smtClean="0"/>
              <a:t>‹#›</a:t>
            </a:fld>
            <a:endParaRPr lang="en-US"/>
          </a:p>
        </p:txBody>
      </p:sp>
    </p:spTree>
    <p:extLst>
      <p:ext uri="{BB962C8B-B14F-4D97-AF65-F5344CB8AC3E}">
        <p14:creationId xmlns:p14="http://schemas.microsoft.com/office/powerpoint/2010/main" val="14082933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33A8756-F9D6-4C7D-8CC2-0352FA0D7937}" type="datetimeFigureOut">
              <a:rPr lang="en-US" smtClean="0"/>
              <a:t>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713871-5E7C-47E3-BF8F-F30704C3EE5D}" type="slidenum">
              <a:rPr lang="en-US" smtClean="0"/>
              <a:t>‹#›</a:t>
            </a:fld>
            <a:endParaRPr lang="en-US"/>
          </a:p>
        </p:txBody>
      </p:sp>
    </p:spTree>
    <p:extLst>
      <p:ext uri="{BB962C8B-B14F-4D97-AF65-F5344CB8AC3E}">
        <p14:creationId xmlns:p14="http://schemas.microsoft.com/office/powerpoint/2010/main" val="11132725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33A8756-F9D6-4C7D-8CC2-0352FA0D7937}" type="datetimeFigureOut">
              <a:rPr lang="en-US" smtClean="0"/>
              <a:t>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713871-5E7C-47E3-BF8F-F30704C3EE5D}" type="slidenum">
              <a:rPr lang="en-US" smtClean="0"/>
              <a:t>‹#›</a:t>
            </a:fld>
            <a:endParaRPr lang="en-US"/>
          </a:p>
        </p:txBody>
      </p:sp>
    </p:spTree>
    <p:extLst>
      <p:ext uri="{BB962C8B-B14F-4D97-AF65-F5344CB8AC3E}">
        <p14:creationId xmlns:p14="http://schemas.microsoft.com/office/powerpoint/2010/main" val="42632848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33A8756-F9D6-4C7D-8CC2-0352FA0D7937}" type="datetimeFigureOut">
              <a:rPr lang="en-US" smtClean="0"/>
              <a:t>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8713871-5E7C-47E3-BF8F-F30704C3EE5D}" type="slidenum">
              <a:rPr lang="en-US" smtClean="0"/>
              <a:t>‹#›</a:t>
            </a:fld>
            <a:endParaRPr lang="en-US"/>
          </a:p>
        </p:txBody>
      </p:sp>
    </p:spTree>
    <p:extLst>
      <p:ext uri="{BB962C8B-B14F-4D97-AF65-F5344CB8AC3E}">
        <p14:creationId xmlns:p14="http://schemas.microsoft.com/office/powerpoint/2010/main" val="14221466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33A8756-F9D6-4C7D-8CC2-0352FA0D7937}" type="datetimeFigureOut">
              <a:rPr lang="en-US" smtClean="0"/>
              <a:t>1/8/2018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8713871-5E7C-47E3-BF8F-F30704C3EE5D}" type="slidenum">
              <a:rPr lang="en-US" smtClean="0"/>
              <a:t>‹#›</a:t>
            </a:fld>
            <a:endParaRPr lang="en-US"/>
          </a:p>
        </p:txBody>
      </p:sp>
    </p:spTree>
    <p:extLst>
      <p:ext uri="{BB962C8B-B14F-4D97-AF65-F5344CB8AC3E}">
        <p14:creationId xmlns:p14="http://schemas.microsoft.com/office/powerpoint/2010/main" val="27767125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0515600" cy="738909"/>
          </a:xfrm>
        </p:spPr>
        <p:txBody>
          <a:bodyPr/>
          <a:lstStyle/>
          <a:p>
            <a:r>
              <a:rPr lang="en-US"/>
              <a:t>Click to edit Master title style</a:t>
            </a:r>
          </a:p>
        </p:txBody>
      </p:sp>
      <p:sp>
        <p:nvSpPr>
          <p:cNvPr id="3" name="Date Placeholder 2"/>
          <p:cNvSpPr>
            <a:spLocks noGrp="1"/>
          </p:cNvSpPr>
          <p:nvPr>
            <p:ph type="dt" sz="half" idx="10"/>
          </p:nvPr>
        </p:nvSpPr>
        <p:spPr/>
        <p:txBody>
          <a:bodyPr/>
          <a:lstStyle/>
          <a:p>
            <a:fld id="{633A8756-F9D6-4C7D-8CC2-0352FA0D7937}" type="datetimeFigureOut">
              <a:rPr lang="en-US" smtClean="0"/>
              <a:t>1/8/2018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8713871-5E7C-47E3-BF8F-F30704C3EE5D}" type="slidenum">
              <a:rPr lang="en-US" smtClean="0"/>
              <a:t>‹#›</a:t>
            </a:fld>
            <a:endParaRPr lang="en-US"/>
          </a:p>
        </p:txBody>
      </p:sp>
    </p:spTree>
    <p:extLst>
      <p:ext uri="{BB962C8B-B14F-4D97-AF65-F5344CB8AC3E}">
        <p14:creationId xmlns:p14="http://schemas.microsoft.com/office/powerpoint/2010/main" val="8548038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3A8756-F9D6-4C7D-8CC2-0352FA0D7937}" type="datetimeFigureOut">
              <a:rPr lang="en-US" smtClean="0"/>
              <a:t>1/8/2018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8713871-5E7C-47E3-BF8F-F30704C3EE5D}" type="slidenum">
              <a:rPr lang="en-US" smtClean="0"/>
              <a:t>‹#›</a:t>
            </a:fld>
            <a:endParaRPr lang="en-US"/>
          </a:p>
        </p:txBody>
      </p:sp>
    </p:spTree>
    <p:extLst>
      <p:ext uri="{BB962C8B-B14F-4D97-AF65-F5344CB8AC3E}">
        <p14:creationId xmlns:p14="http://schemas.microsoft.com/office/powerpoint/2010/main" val="35736598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33A8756-F9D6-4C7D-8CC2-0352FA0D7937}" type="datetimeFigureOut">
              <a:rPr lang="en-US" smtClean="0"/>
              <a:t>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8713871-5E7C-47E3-BF8F-F30704C3EE5D}" type="slidenum">
              <a:rPr lang="en-US" smtClean="0"/>
              <a:t>‹#›</a:t>
            </a:fld>
            <a:endParaRPr lang="en-US"/>
          </a:p>
        </p:txBody>
      </p:sp>
    </p:spTree>
    <p:extLst>
      <p:ext uri="{BB962C8B-B14F-4D97-AF65-F5344CB8AC3E}">
        <p14:creationId xmlns:p14="http://schemas.microsoft.com/office/powerpoint/2010/main" val="5589081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33A8756-F9D6-4C7D-8CC2-0352FA0D7937}" type="datetimeFigureOut">
              <a:rPr lang="en-US" smtClean="0"/>
              <a:t>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8713871-5E7C-47E3-BF8F-F30704C3EE5D}" type="slidenum">
              <a:rPr lang="en-US" smtClean="0"/>
              <a:t>‹#›</a:t>
            </a:fld>
            <a:endParaRPr lang="en-US"/>
          </a:p>
        </p:txBody>
      </p:sp>
    </p:spTree>
    <p:extLst>
      <p:ext uri="{BB962C8B-B14F-4D97-AF65-F5344CB8AC3E}">
        <p14:creationId xmlns:p14="http://schemas.microsoft.com/office/powerpoint/2010/main" val="28909148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3A8756-F9D6-4C7D-8CC2-0352FA0D7937}" type="datetimeFigureOut">
              <a:rPr lang="en-US" smtClean="0"/>
              <a:t>1/8/2018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713871-5E7C-47E3-BF8F-F30704C3EE5D}" type="slidenum">
              <a:rPr lang="en-US" smtClean="0"/>
              <a:t>‹#›</a:t>
            </a:fld>
            <a:endParaRPr lang="en-US"/>
          </a:p>
        </p:txBody>
      </p:sp>
    </p:spTree>
    <p:extLst>
      <p:ext uri="{BB962C8B-B14F-4D97-AF65-F5344CB8AC3E}">
        <p14:creationId xmlns:p14="http://schemas.microsoft.com/office/powerpoint/2010/main" val="1029447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40"/>
          <p:cNvPicPr>
            <a:picLocks noChangeAspect="1"/>
          </p:cNvPicPr>
          <p:nvPr/>
        </p:nvPicPr>
        <p:blipFill>
          <a:blip r:embed="rId2"/>
          <a:stretch>
            <a:fillRect/>
          </a:stretch>
        </p:blipFill>
        <p:spPr>
          <a:xfrm>
            <a:off x="617497" y="1246956"/>
            <a:ext cx="2615105" cy="2007166"/>
          </a:xfrm>
          <a:prstGeom prst="rect">
            <a:avLst/>
          </a:prstGeom>
        </p:spPr>
      </p:pic>
      <p:sp>
        <p:nvSpPr>
          <p:cNvPr id="38" name="Title 37"/>
          <p:cNvSpPr>
            <a:spLocks noGrp="1"/>
          </p:cNvSpPr>
          <p:nvPr>
            <p:ph type="title"/>
          </p:nvPr>
        </p:nvSpPr>
        <p:spPr>
          <a:xfrm>
            <a:off x="-13217" y="6127"/>
            <a:ext cx="12059878" cy="873251"/>
          </a:xfrm>
        </p:spPr>
        <p:txBody>
          <a:bodyPr>
            <a:normAutofit fontScale="90000"/>
          </a:bodyPr>
          <a:lstStyle/>
          <a:p>
            <a:r>
              <a:rPr lang="en-US" sz="3100" dirty="0">
                <a:solidFill>
                  <a:srgbClr val="FF0000"/>
                </a:solidFill>
              </a:rPr>
              <a:t>Progress @ BNL: </a:t>
            </a:r>
            <a:r>
              <a:rPr lang="en-US" dirty="0"/>
              <a:t>Optimizing Zigzag patterned 4-GEM Readout</a:t>
            </a:r>
          </a:p>
        </p:txBody>
      </p:sp>
      <p:sp>
        <p:nvSpPr>
          <p:cNvPr id="12" name="TextBox 11"/>
          <p:cNvSpPr txBox="1"/>
          <p:nvPr/>
        </p:nvSpPr>
        <p:spPr>
          <a:xfrm>
            <a:off x="39491" y="724734"/>
            <a:ext cx="3868084" cy="369332"/>
          </a:xfrm>
          <a:prstGeom prst="rect">
            <a:avLst/>
          </a:prstGeom>
          <a:solidFill>
            <a:schemeClr val="accent4">
              <a:lumMod val="40000"/>
              <a:lumOff val="60000"/>
            </a:schemeClr>
          </a:solidFill>
        </p:spPr>
        <p:txBody>
          <a:bodyPr wrap="square" rtlCol="0">
            <a:spAutoFit/>
          </a:bodyPr>
          <a:lstStyle/>
          <a:p>
            <a:r>
              <a:rPr lang="en-US" dirty="0"/>
              <a:t>In-lab X-ray scans across zigzag readout</a:t>
            </a:r>
          </a:p>
        </p:txBody>
      </p:sp>
      <p:sp>
        <p:nvSpPr>
          <p:cNvPr id="13" name="TextBox 12"/>
          <p:cNvSpPr txBox="1"/>
          <p:nvPr/>
        </p:nvSpPr>
        <p:spPr>
          <a:xfrm>
            <a:off x="7842940" y="5391576"/>
            <a:ext cx="4306790" cy="1323439"/>
          </a:xfrm>
          <a:prstGeom prst="rect">
            <a:avLst/>
          </a:prstGeom>
          <a:noFill/>
        </p:spPr>
        <p:txBody>
          <a:bodyPr wrap="square" rtlCol="0">
            <a:spAutoFit/>
          </a:bodyPr>
          <a:lstStyle/>
          <a:p>
            <a:pPr marL="342900" indent="-342900" algn="just">
              <a:buFont typeface="Wingdings" panose="05000000000000000000" pitchFamily="2" charset="2"/>
              <a:buChar char="Ø"/>
            </a:pPr>
            <a:r>
              <a:rPr lang="en-US" sz="1600" dirty="0">
                <a:solidFill>
                  <a:schemeClr val="accent1">
                    <a:lumMod val="50000"/>
                  </a:schemeClr>
                </a:solidFill>
              </a:rPr>
              <a:t>Biggest improvements in new PCB design include increased interleaving and a reduced single pad hit zone, however the distortions from chemical etching are still present in the new PCB</a:t>
            </a:r>
          </a:p>
        </p:txBody>
      </p:sp>
      <p:sp>
        <p:nvSpPr>
          <p:cNvPr id="17" name="TextBox 16"/>
          <p:cNvSpPr txBox="1"/>
          <p:nvPr/>
        </p:nvSpPr>
        <p:spPr>
          <a:xfrm>
            <a:off x="29030" y="1190141"/>
            <a:ext cx="1255845" cy="646331"/>
          </a:xfrm>
          <a:prstGeom prst="rect">
            <a:avLst/>
          </a:prstGeom>
          <a:solidFill>
            <a:schemeClr val="bg1">
              <a:lumMod val="95000"/>
            </a:schemeClr>
          </a:solidFill>
        </p:spPr>
        <p:txBody>
          <a:bodyPr wrap="square" rtlCol="0">
            <a:spAutoFit/>
          </a:bodyPr>
          <a:lstStyle/>
          <a:p>
            <a:r>
              <a:rPr lang="en-US" sz="1200" dirty="0"/>
              <a:t>Collimated x-ray</a:t>
            </a:r>
          </a:p>
          <a:p>
            <a:r>
              <a:rPr lang="en-US" sz="1200" dirty="0"/>
              <a:t>Line Source </a:t>
            </a:r>
            <a:r>
              <a:rPr lang="en-US" sz="1050" dirty="0"/>
              <a:t>(~50</a:t>
            </a:r>
            <a:r>
              <a:rPr lang="en-US" sz="1050" dirty="0">
                <a:latin typeface="Symbol" panose="05050102010706020507" pitchFamily="18" charset="2"/>
              </a:rPr>
              <a:t>m</a:t>
            </a:r>
            <a:r>
              <a:rPr lang="en-US" sz="1050" dirty="0"/>
              <a:t>m x 8mm) </a:t>
            </a:r>
            <a:endParaRPr lang="en-US" sz="1200" dirty="0"/>
          </a:p>
        </p:txBody>
      </p:sp>
      <p:sp>
        <p:nvSpPr>
          <p:cNvPr id="22" name="TextBox 21"/>
          <p:cNvSpPr txBox="1"/>
          <p:nvPr/>
        </p:nvSpPr>
        <p:spPr>
          <a:xfrm>
            <a:off x="2512274" y="1200067"/>
            <a:ext cx="1144327" cy="461665"/>
          </a:xfrm>
          <a:prstGeom prst="rect">
            <a:avLst/>
          </a:prstGeom>
          <a:solidFill>
            <a:schemeClr val="bg1">
              <a:lumMod val="95000"/>
            </a:schemeClr>
          </a:solidFill>
        </p:spPr>
        <p:txBody>
          <a:bodyPr wrap="square" rtlCol="0">
            <a:spAutoFit/>
          </a:bodyPr>
          <a:lstStyle/>
          <a:p>
            <a:r>
              <a:rPr lang="en-US" sz="1200" dirty="0">
                <a:solidFill>
                  <a:schemeClr val="tx2">
                    <a:lumMod val="75000"/>
                  </a:schemeClr>
                </a:solidFill>
              </a:rPr>
              <a:t>Single Pad Hit zone</a:t>
            </a:r>
          </a:p>
        </p:txBody>
      </p:sp>
      <p:pic>
        <p:nvPicPr>
          <p:cNvPr id="42" name="Picture 41"/>
          <p:cNvPicPr>
            <a:picLocks noChangeAspect="1"/>
          </p:cNvPicPr>
          <p:nvPr/>
        </p:nvPicPr>
        <p:blipFill>
          <a:blip r:embed="rId3"/>
          <a:stretch>
            <a:fillRect/>
          </a:stretch>
        </p:blipFill>
        <p:spPr>
          <a:xfrm>
            <a:off x="599197" y="3254122"/>
            <a:ext cx="2659308" cy="2026373"/>
          </a:xfrm>
          <a:prstGeom prst="rect">
            <a:avLst/>
          </a:prstGeom>
        </p:spPr>
      </p:pic>
      <p:cxnSp>
        <p:nvCxnSpPr>
          <p:cNvPr id="44" name="Straight Connector 43"/>
          <p:cNvCxnSpPr>
            <a:endCxn id="22" idx="2"/>
          </p:cNvCxnSpPr>
          <p:nvPr/>
        </p:nvCxnSpPr>
        <p:spPr>
          <a:xfrm flipV="1">
            <a:off x="2697018" y="1661732"/>
            <a:ext cx="387420" cy="397978"/>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a:endCxn id="17" idx="2"/>
          </p:cNvCxnSpPr>
          <p:nvPr/>
        </p:nvCxnSpPr>
        <p:spPr>
          <a:xfrm flipH="1" flipV="1">
            <a:off x="656953" y="1836472"/>
            <a:ext cx="211265" cy="849984"/>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pic>
        <p:nvPicPr>
          <p:cNvPr id="62" name="Picture 61"/>
          <p:cNvPicPr>
            <a:picLocks noChangeAspect="1"/>
          </p:cNvPicPr>
          <p:nvPr/>
        </p:nvPicPr>
        <p:blipFill>
          <a:blip r:embed="rId4"/>
          <a:stretch>
            <a:fillRect/>
          </a:stretch>
        </p:blipFill>
        <p:spPr>
          <a:xfrm>
            <a:off x="405175" y="5286387"/>
            <a:ext cx="7437765" cy="1513550"/>
          </a:xfrm>
          <a:prstGeom prst="rect">
            <a:avLst/>
          </a:prstGeom>
        </p:spPr>
      </p:pic>
      <p:pic>
        <p:nvPicPr>
          <p:cNvPr id="63" name="Picture 62"/>
          <p:cNvPicPr>
            <a:picLocks noChangeAspect="1"/>
          </p:cNvPicPr>
          <p:nvPr/>
        </p:nvPicPr>
        <p:blipFill>
          <a:blip r:embed="rId5"/>
          <a:stretch>
            <a:fillRect/>
          </a:stretch>
        </p:blipFill>
        <p:spPr>
          <a:xfrm>
            <a:off x="3761201" y="1080640"/>
            <a:ext cx="5251489" cy="4182156"/>
          </a:xfrm>
          <a:prstGeom prst="rect">
            <a:avLst/>
          </a:prstGeom>
        </p:spPr>
      </p:pic>
      <p:sp>
        <p:nvSpPr>
          <p:cNvPr id="64" name="TextBox 63"/>
          <p:cNvSpPr txBox="1"/>
          <p:nvPr/>
        </p:nvSpPr>
        <p:spPr>
          <a:xfrm>
            <a:off x="8941433" y="832616"/>
            <a:ext cx="3179310" cy="4678204"/>
          </a:xfrm>
          <a:prstGeom prst="rect">
            <a:avLst/>
          </a:prstGeom>
          <a:noFill/>
        </p:spPr>
        <p:txBody>
          <a:bodyPr wrap="square" rtlCol="0">
            <a:spAutoFit/>
          </a:bodyPr>
          <a:lstStyle/>
          <a:p>
            <a:pPr marL="285750" indent="-285750">
              <a:buFont typeface="Arial" panose="020B0604020202020204" pitchFamily="34" charset="0"/>
              <a:buChar char="•"/>
            </a:pPr>
            <a:r>
              <a:rPr lang="en-US" sz="1300" dirty="0"/>
              <a:t>Zigzag pads offer a low segmentation, but high performance option for a TPC readout</a:t>
            </a:r>
          </a:p>
          <a:p>
            <a:pPr marL="285750" indent="-285750">
              <a:buFont typeface="Arial" panose="020B0604020202020204" pitchFamily="34" charset="0"/>
              <a:buChar char="•"/>
            </a:pPr>
            <a:r>
              <a:rPr lang="en-US" sz="1300" dirty="0"/>
              <a:t>The centroid – motor position correlation plot for the latest iteration of the zigzag readout is monotonically continuous when the measurement is performed at standard values of gain (unlike earlier reported measurements).</a:t>
            </a:r>
          </a:p>
          <a:p>
            <a:pPr marL="285750" indent="-285750">
              <a:buFont typeface="Arial" panose="020B0604020202020204" pitchFamily="34" charset="0"/>
              <a:buChar char="•"/>
            </a:pPr>
            <a:r>
              <a:rPr lang="en-US" sz="1300" dirty="0"/>
              <a:t>However there is still a notable differential non-linearity present in the data.</a:t>
            </a:r>
          </a:p>
          <a:p>
            <a:pPr marL="285750" indent="-285750">
              <a:buFont typeface="Arial" panose="020B0604020202020204" pitchFamily="34" charset="0"/>
              <a:buChar char="•"/>
            </a:pPr>
            <a:r>
              <a:rPr lang="en-US" sz="1300" dirty="0"/>
              <a:t>The position resolution using the collimated beam of x-rays was measured to be </a:t>
            </a:r>
            <a:r>
              <a:rPr lang="en-US" sz="1300" dirty="0">
                <a:solidFill>
                  <a:srgbClr val="FF0000"/>
                </a:solidFill>
              </a:rPr>
              <a:t>101</a:t>
            </a:r>
            <a:r>
              <a:rPr lang="en-US" sz="1300" dirty="0">
                <a:solidFill>
                  <a:srgbClr val="FF0000"/>
                </a:solidFill>
                <a:latin typeface="Symbol" panose="05050102010706020507" pitchFamily="18" charset="2"/>
              </a:rPr>
              <a:t>m</a:t>
            </a:r>
            <a:r>
              <a:rPr lang="en-US" sz="1300" dirty="0">
                <a:solidFill>
                  <a:srgbClr val="FF0000"/>
                </a:solidFill>
              </a:rPr>
              <a:t>m</a:t>
            </a:r>
            <a:r>
              <a:rPr lang="en-US" sz="1300" dirty="0"/>
              <a:t> and </a:t>
            </a:r>
            <a:r>
              <a:rPr lang="en-US" sz="1300" dirty="0">
                <a:solidFill>
                  <a:srgbClr val="FF0000"/>
                </a:solidFill>
              </a:rPr>
              <a:t>70</a:t>
            </a:r>
            <a:r>
              <a:rPr lang="en-US" sz="1300" dirty="0">
                <a:solidFill>
                  <a:srgbClr val="FF0000"/>
                </a:solidFill>
                <a:latin typeface="Symbol" panose="05050102010706020507" pitchFamily="18" charset="2"/>
              </a:rPr>
              <a:t>m</a:t>
            </a:r>
            <a:r>
              <a:rPr lang="en-US" sz="1300" dirty="0">
                <a:solidFill>
                  <a:srgbClr val="FF0000"/>
                </a:solidFill>
              </a:rPr>
              <a:t>m </a:t>
            </a:r>
            <a:r>
              <a:rPr lang="en-US" sz="1300" dirty="0"/>
              <a:t>without and with the DNL unfolded from the data, respectively, compared to </a:t>
            </a:r>
            <a:r>
              <a:rPr lang="en-US" sz="1300" dirty="0">
                <a:solidFill>
                  <a:srgbClr val="FF0000"/>
                </a:solidFill>
              </a:rPr>
              <a:t>134</a:t>
            </a:r>
            <a:r>
              <a:rPr lang="en-US" sz="1300" dirty="0">
                <a:solidFill>
                  <a:srgbClr val="FF0000"/>
                </a:solidFill>
                <a:latin typeface="Symbol" panose="05050102010706020507" pitchFamily="18" charset="2"/>
              </a:rPr>
              <a:t>m</a:t>
            </a:r>
            <a:r>
              <a:rPr lang="en-US" sz="1300" dirty="0">
                <a:solidFill>
                  <a:srgbClr val="FF0000"/>
                </a:solidFill>
              </a:rPr>
              <a:t>m</a:t>
            </a:r>
            <a:r>
              <a:rPr lang="en-US" sz="1300" dirty="0"/>
              <a:t> and </a:t>
            </a:r>
            <a:r>
              <a:rPr lang="en-US" sz="1300" dirty="0">
                <a:solidFill>
                  <a:srgbClr val="FF0000"/>
                </a:solidFill>
              </a:rPr>
              <a:t>98</a:t>
            </a:r>
            <a:r>
              <a:rPr lang="en-US" sz="1300" dirty="0">
                <a:solidFill>
                  <a:srgbClr val="FF0000"/>
                </a:solidFill>
                <a:latin typeface="Symbol" panose="05050102010706020507" pitchFamily="18" charset="2"/>
              </a:rPr>
              <a:t>m</a:t>
            </a:r>
            <a:r>
              <a:rPr lang="en-US" sz="1300" dirty="0">
                <a:solidFill>
                  <a:srgbClr val="FF0000"/>
                </a:solidFill>
              </a:rPr>
              <a:t>m</a:t>
            </a:r>
            <a:r>
              <a:rPr lang="en-US" sz="1300" dirty="0"/>
              <a:t> respectively for the older PCB.</a:t>
            </a:r>
          </a:p>
          <a:p>
            <a:pPr marL="285750" indent="-285750">
              <a:buFont typeface="Arial" panose="020B0604020202020204" pitchFamily="34" charset="0"/>
              <a:buChar char="•"/>
            </a:pPr>
            <a:r>
              <a:rPr lang="en-US" sz="1300" dirty="0"/>
              <a:t>The rate of single-pad hits also dropped from </a:t>
            </a:r>
            <a:r>
              <a:rPr lang="en-US" sz="1300" dirty="0">
                <a:solidFill>
                  <a:srgbClr val="FF0000"/>
                </a:solidFill>
              </a:rPr>
              <a:t>~30% </a:t>
            </a:r>
            <a:r>
              <a:rPr lang="en-US" sz="1300" dirty="0"/>
              <a:t>to </a:t>
            </a:r>
            <a:r>
              <a:rPr lang="en-US" sz="1300" dirty="0">
                <a:solidFill>
                  <a:srgbClr val="FF0000"/>
                </a:solidFill>
              </a:rPr>
              <a:t>~3%</a:t>
            </a:r>
            <a:r>
              <a:rPr lang="en-US" sz="1300" dirty="0"/>
              <a:t> of all recorded events. </a:t>
            </a:r>
          </a:p>
          <a:p>
            <a:pPr marL="285750" indent="-285750">
              <a:buFont typeface="Arial" panose="020B0604020202020204" pitchFamily="34" charset="0"/>
              <a:buChar char="•"/>
            </a:pPr>
            <a:endParaRPr lang="en-US" sz="1200" dirty="0"/>
          </a:p>
        </p:txBody>
      </p:sp>
      <p:sp>
        <p:nvSpPr>
          <p:cNvPr id="66" name="Oval 65"/>
          <p:cNvSpPr/>
          <p:nvPr/>
        </p:nvSpPr>
        <p:spPr>
          <a:xfrm>
            <a:off x="8451382" y="4075472"/>
            <a:ext cx="609491" cy="14554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p:cNvSpPr/>
          <p:nvPr/>
        </p:nvSpPr>
        <p:spPr>
          <a:xfrm>
            <a:off x="5777455" y="4080090"/>
            <a:ext cx="609491" cy="14554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Oval 77"/>
          <p:cNvSpPr/>
          <p:nvPr/>
        </p:nvSpPr>
        <p:spPr>
          <a:xfrm>
            <a:off x="5116945" y="6107472"/>
            <a:ext cx="746365" cy="22867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Oval 78"/>
          <p:cNvSpPr/>
          <p:nvPr/>
        </p:nvSpPr>
        <p:spPr>
          <a:xfrm>
            <a:off x="5116944" y="6486342"/>
            <a:ext cx="746365" cy="22867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721120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297904"/>
            <a:ext cx="12192001" cy="738909"/>
          </a:xfrm>
        </p:spPr>
        <p:txBody>
          <a:bodyPr>
            <a:normAutofit fontScale="90000"/>
          </a:bodyPr>
          <a:lstStyle/>
          <a:p>
            <a:r>
              <a:rPr lang="en-US" sz="3100" dirty="0">
                <a:solidFill>
                  <a:srgbClr val="FF0000"/>
                </a:solidFill>
              </a:rPr>
              <a:t>Progress @ BNL: </a:t>
            </a:r>
            <a:r>
              <a:rPr lang="en-US" dirty="0"/>
              <a:t>Next iteration Zigzag PCB: scan zigzag parameter space</a:t>
            </a:r>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51316"/>
          <a:stretch/>
        </p:blipFill>
        <p:spPr>
          <a:xfrm>
            <a:off x="4966150" y="4125488"/>
            <a:ext cx="5544832" cy="2615203"/>
          </a:xfrm>
          <a:prstGeom prst="rect">
            <a:avLst/>
          </a:prstGeom>
        </p:spPr>
      </p:pic>
      <p:pic>
        <p:nvPicPr>
          <p:cNvPr id="6" name="Picture 5"/>
          <p:cNvPicPr>
            <a:picLocks noChangeAspect="1"/>
          </p:cNvPicPr>
          <p:nvPr/>
        </p:nvPicPr>
        <p:blipFill>
          <a:blip r:embed="rId3"/>
          <a:stretch>
            <a:fillRect/>
          </a:stretch>
        </p:blipFill>
        <p:spPr>
          <a:xfrm>
            <a:off x="4181512" y="1186936"/>
            <a:ext cx="7541230" cy="1995055"/>
          </a:xfrm>
          <a:prstGeom prst="rect">
            <a:avLst/>
          </a:prstGeom>
        </p:spPr>
      </p:pic>
      <p:sp>
        <p:nvSpPr>
          <p:cNvPr id="7" name="Rectangle 6"/>
          <p:cNvSpPr/>
          <p:nvPr/>
        </p:nvSpPr>
        <p:spPr>
          <a:xfrm>
            <a:off x="120072" y="1497323"/>
            <a:ext cx="3843866" cy="4401205"/>
          </a:xfrm>
          <a:prstGeom prst="rect">
            <a:avLst/>
          </a:prstGeom>
        </p:spPr>
        <p:txBody>
          <a:bodyPr wrap="square">
            <a:spAutoFit/>
          </a:bodyPr>
          <a:lstStyle/>
          <a:p>
            <a:pPr marL="285750" indent="-285750" algn="just">
              <a:buFont typeface="Arial" panose="020B0604020202020204" pitchFamily="34" charset="0"/>
              <a:buChar char="•"/>
            </a:pPr>
            <a:r>
              <a:rPr lang="en-US" sz="1400" dirty="0"/>
              <a:t>Using a novel laser ablation process we will fabricate the next iteration zigzag PCB which will not suffer from the distortions (i.e., over-etched zigzag tips, and under-etched troughs) and limitations (e.g., 3mil gap between pads) of standard chemical etching </a:t>
            </a:r>
          </a:p>
          <a:p>
            <a:pPr marL="285750" indent="-285750" algn="just">
              <a:buFont typeface="Arial" panose="020B0604020202020204" pitchFamily="34" charset="0"/>
              <a:buChar char="•"/>
            </a:pPr>
            <a:endParaRPr lang="en-US" sz="1400" dirty="0"/>
          </a:p>
          <a:p>
            <a:pPr marL="285750" indent="-285750" algn="just">
              <a:buFont typeface="Arial" panose="020B0604020202020204" pitchFamily="34" charset="0"/>
              <a:buChar char="•"/>
            </a:pPr>
            <a:r>
              <a:rPr lang="en-US" sz="1400" dirty="0"/>
              <a:t>Laser ablation allows for the possibility to probe the zigzag geometry parameter space down to the level of 1mil or less</a:t>
            </a:r>
          </a:p>
          <a:p>
            <a:pPr marL="285750" indent="-285750" algn="just">
              <a:buFont typeface="Arial" panose="020B0604020202020204" pitchFamily="34" charset="0"/>
              <a:buChar char="•"/>
            </a:pPr>
            <a:endParaRPr lang="en-US" sz="1400" dirty="0"/>
          </a:p>
          <a:p>
            <a:pPr marL="285750" indent="-285750" algn="just">
              <a:buFont typeface="Arial" panose="020B0604020202020204" pitchFamily="34" charset="0"/>
              <a:buChar char="•"/>
            </a:pPr>
            <a:r>
              <a:rPr lang="en-US" sz="1400" dirty="0"/>
              <a:t>We have already designed and submitted the drawings for fabricating a PCB comprising 128 groups of 4-5 zigzag pads, each with slightly differing zigzag geometries. </a:t>
            </a:r>
          </a:p>
          <a:p>
            <a:pPr marL="285750" indent="-285750" algn="just">
              <a:buFont typeface="Arial" panose="020B0604020202020204" pitchFamily="34" charset="0"/>
              <a:buChar char="•"/>
            </a:pPr>
            <a:endParaRPr lang="en-US" sz="1400" dirty="0"/>
          </a:p>
          <a:p>
            <a:pPr marL="285750" indent="-285750" algn="just">
              <a:buFont typeface="Arial" panose="020B0604020202020204" pitchFamily="34" charset="0"/>
              <a:buChar char="•"/>
            </a:pPr>
            <a:r>
              <a:rPr lang="en-US" sz="1400" dirty="0"/>
              <a:t>The PCB will be installed onto a 4-GEM detector and brought to a beam test in order to scan an interesting region of the zigzag geometry parameter space.</a:t>
            </a:r>
          </a:p>
        </p:txBody>
      </p:sp>
      <p:sp>
        <p:nvSpPr>
          <p:cNvPr id="8" name="TextBox 7"/>
          <p:cNvSpPr txBox="1"/>
          <p:nvPr/>
        </p:nvSpPr>
        <p:spPr>
          <a:xfrm>
            <a:off x="4100945" y="886691"/>
            <a:ext cx="7537384" cy="369332"/>
          </a:xfrm>
          <a:prstGeom prst="rect">
            <a:avLst/>
          </a:prstGeom>
          <a:noFill/>
        </p:spPr>
        <p:txBody>
          <a:bodyPr wrap="none" rtlCol="0">
            <a:spAutoFit/>
          </a:bodyPr>
          <a:lstStyle/>
          <a:p>
            <a:r>
              <a:rPr lang="en-US" dirty="0">
                <a:solidFill>
                  <a:schemeClr val="accent1">
                    <a:lumMod val="75000"/>
                  </a:schemeClr>
                </a:solidFill>
              </a:rPr>
              <a:t>Multi-ZZ patterned PCB drawings submitted for fabrication using laser ablation</a:t>
            </a:r>
          </a:p>
        </p:txBody>
      </p:sp>
      <p:sp>
        <p:nvSpPr>
          <p:cNvPr id="9" name="TextBox 8"/>
          <p:cNvSpPr txBox="1"/>
          <p:nvPr/>
        </p:nvSpPr>
        <p:spPr>
          <a:xfrm>
            <a:off x="4820200" y="3479157"/>
            <a:ext cx="5908356" cy="646331"/>
          </a:xfrm>
          <a:prstGeom prst="rect">
            <a:avLst/>
          </a:prstGeom>
          <a:noFill/>
        </p:spPr>
        <p:txBody>
          <a:bodyPr wrap="square" rtlCol="0">
            <a:spAutoFit/>
          </a:bodyPr>
          <a:lstStyle/>
          <a:p>
            <a:r>
              <a:rPr lang="en-US" dirty="0">
                <a:solidFill>
                  <a:schemeClr val="accent1">
                    <a:lumMod val="75000"/>
                  </a:schemeClr>
                </a:solidFill>
              </a:rPr>
              <a:t>GEM detector equipped with Multi-ZZ patterned PCB mounted to XY-moveable stage for beam test measurements</a:t>
            </a:r>
          </a:p>
        </p:txBody>
      </p:sp>
    </p:spTree>
    <p:extLst>
      <p:ext uri="{BB962C8B-B14F-4D97-AF65-F5344CB8AC3E}">
        <p14:creationId xmlns:p14="http://schemas.microsoft.com/office/powerpoint/2010/main" val="30612182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solidFill>
                  <a:srgbClr val="FF0000"/>
                </a:solidFill>
              </a:rPr>
              <a:t>Progress @ BNL: </a:t>
            </a:r>
            <a:r>
              <a:rPr lang="en-US" dirty="0"/>
              <a:t>In-lab measurements of ZZ PCB</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67809" y="1057417"/>
            <a:ext cx="6113570" cy="3173750"/>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9760" y="1312595"/>
            <a:ext cx="5311698" cy="2663394"/>
          </a:xfrm>
          <a:prstGeom prst="rect">
            <a:avLst/>
          </a:prstGeom>
        </p:spPr>
      </p:pic>
      <p:sp>
        <p:nvSpPr>
          <p:cNvPr id="5" name="TextBox 4"/>
          <p:cNvSpPr txBox="1"/>
          <p:nvPr/>
        </p:nvSpPr>
        <p:spPr>
          <a:xfrm>
            <a:off x="1856510" y="738909"/>
            <a:ext cx="1673663" cy="400110"/>
          </a:xfrm>
          <a:prstGeom prst="rect">
            <a:avLst/>
          </a:prstGeom>
          <a:noFill/>
        </p:spPr>
        <p:txBody>
          <a:bodyPr wrap="none" rtlCol="0">
            <a:spAutoFit/>
          </a:bodyPr>
          <a:lstStyle/>
          <a:p>
            <a:r>
              <a:rPr lang="en-US" sz="2000" dirty="0">
                <a:solidFill>
                  <a:schemeClr val="accent1">
                    <a:lumMod val="75000"/>
                  </a:schemeClr>
                </a:solidFill>
              </a:rPr>
              <a:t>Prototype TPC</a:t>
            </a:r>
          </a:p>
        </p:txBody>
      </p:sp>
      <p:sp>
        <p:nvSpPr>
          <p:cNvPr id="6" name="TextBox 5"/>
          <p:cNvSpPr txBox="1"/>
          <p:nvPr/>
        </p:nvSpPr>
        <p:spPr>
          <a:xfrm>
            <a:off x="8443744" y="709509"/>
            <a:ext cx="2369110" cy="400110"/>
          </a:xfrm>
          <a:prstGeom prst="rect">
            <a:avLst/>
          </a:prstGeom>
          <a:noFill/>
        </p:spPr>
        <p:txBody>
          <a:bodyPr wrap="none" rtlCol="0">
            <a:spAutoFit/>
          </a:bodyPr>
          <a:lstStyle/>
          <a:p>
            <a:r>
              <a:rPr lang="en-US" sz="2000" dirty="0">
                <a:solidFill>
                  <a:schemeClr val="accent1">
                    <a:lumMod val="75000"/>
                  </a:schemeClr>
                </a:solidFill>
              </a:rPr>
              <a:t>Cosmic ray telescope</a:t>
            </a:r>
          </a:p>
        </p:txBody>
      </p:sp>
      <p:sp>
        <p:nvSpPr>
          <p:cNvPr id="7" name="TextBox 6"/>
          <p:cNvSpPr txBox="1"/>
          <p:nvPr/>
        </p:nvSpPr>
        <p:spPr>
          <a:xfrm>
            <a:off x="309760" y="4284611"/>
            <a:ext cx="5458049" cy="2616101"/>
          </a:xfrm>
          <a:prstGeom prst="rect">
            <a:avLst/>
          </a:prstGeom>
          <a:noFill/>
        </p:spPr>
        <p:txBody>
          <a:bodyPr wrap="square" rtlCol="0">
            <a:spAutoFit/>
          </a:bodyPr>
          <a:lstStyle/>
          <a:p>
            <a:pPr marL="285750" indent="-285750">
              <a:buFont typeface="Arial" panose="020B0604020202020204" pitchFamily="34" charset="0"/>
              <a:buChar char="•"/>
            </a:pPr>
            <a:r>
              <a:rPr lang="en-US" sz="1600" dirty="0"/>
              <a:t>Design completed; assembly has begun and will be completed in a few months</a:t>
            </a:r>
          </a:p>
          <a:p>
            <a:pPr marL="285750" indent="-285750">
              <a:buFont typeface="Arial" panose="020B0604020202020204" pitchFamily="34" charset="0"/>
              <a:buChar char="•"/>
            </a:pPr>
            <a:r>
              <a:rPr lang="en-US" sz="1600" dirty="0"/>
              <a:t>10 x 10 x 10cm</a:t>
            </a:r>
            <a:r>
              <a:rPr lang="en-US" sz="1600" baseline="30000" dirty="0"/>
              <a:t>3</a:t>
            </a:r>
            <a:r>
              <a:rPr lang="en-US" sz="1600" dirty="0"/>
              <a:t> field cage, coupled to 10 x 10cm</a:t>
            </a:r>
            <a:r>
              <a:rPr lang="en-US" sz="1600" baseline="30000" dirty="0"/>
              <a:t>2</a:t>
            </a:r>
            <a:r>
              <a:rPr lang="en-US" sz="1600" dirty="0"/>
              <a:t> GEM readout</a:t>
            </a:r>
          </a:p>
          <a:p>
            <a:pPr marL="285750" indent="-285750">
              <a:buFont typeface="Arial" panose="020B0604020202020204" pitchFamily="34" charset="0"/>
              <a:buChar char="•"/>
            </a:pPr>
            <a:r>
              <a:rPr lang="en-US" sz="1600" dirty="0"/>
              <a:t>Zigzag PCB used for readout to reconstruct real tracks</a:t>
            </a:r>
          </a:p>
          <a:p>
            <a:pPr marL="285750" indent="-285750">
              <a:buFont typeface="Arial" panose="020B0604020202020204" pitchFamily="34" charset="0"/>
              <a:buChar char="•"/>
            </a:pPr>
            <a:r>
              <a:rPr lang="en-US" sz="1600" dirty="0"/>
              <a:t>Can be used for TPC gas studies, including measurements of drift velocity, charge spread, energy resolution, ion back-flow, etc.</a:t>
            </a:r>
          </a:p>
          <a:p>
            <a:pPr marL="285750" indent="-285750">
              <a:buFont typeface="Arial" panose="020B0604020202020204" pitchFamily="34" charset="0"/>
              <a:buChar char="•"/>
            </a:pPr>
            <a:r>
              <a:rPr lang="en-US" sz="1600" dirty="0"/>
              <a:t>May be brought to beam test some time this year</a:t>
            </a:r>
          </a:p>
          <a:p>
            <a:endParaRPr lang="en-US" dirty="0"/>
          </a:p>
        </p:txBody>
      </p:sp>
      <p:sp>
        <p:nvSpPr>
          <p:cNvPr id="8" name="TextBox 7"/>
          <p:cNvSpPr txBox="1"/>
          <p:nvPr/>
        </p:nvSpPr>
        <p:spPr>
          <a:xfrm>
            <a:off x="6110372" y="4453642"/>
            <a:ext cx="5781964" cy="2092881"/>
          </a:xfrm>
          <a:prstGeom prst="rect">
            <a:avLst/>
          </a:prstGeom>
          <a:noFill/>
        </p:spPr>
        <p:txBody>
          <a:bodyPr wrap="square" rtlCol="0">
            <a:spAutoFit/>
          </a:bodyPr>
          <a:lstStyle/>
          <a:p>
            <a:pPr marL="285750" indent="-285750">
              <a:buFont typeface="Arial" panose="020B0604020202020204" pitchFamily="34" charset="0"/>
              <a:buChar char="•"/>
            </a:pPr>
            <a:r>
              <a:rPr lang="en-US" sz="1600" dirty="0"/>
              <a:t>Assembly almost complete</a:t>
            </a:r>
          </a:p>
          <a:p>
            <a:pPr marL="285750" indent="-285750">
              <a:buFont typeface="Arial" panose="020B0604020202020204" pitchFamily="34" charset="0"/>
              <a:buChar char="•"/>
            </a:pPr>
            <a:r>
              <a:rPr lang="en-US" sz="1600" dirty="0"/>
              <a:t>4-layer GEM-based telescope with COMPASS X-Y readout</a:t>
            </a:r>
          </a:p>
          <a:p>
            <a:pPr marL="285750" indent="-285750">
              <a:buFont typeface="Arial" panose="020B0604020202020204" pitchFamily="34" charset="0"/>
              <a:buChar char="•"/>
            </a:pPr>
            <a:r>
              <a:rPr lang="en-US" sz="1600" dirty="0"/>
              <a:t>Expect at least 60</a:t>
            </a:r>
            <a:r>
              <a:rPr lang="en-US" sz="1600" dirty="0">
                <a:latin typeface="Symbol" panose="05050102010706020507" pitchFamily="18" charset="2"/>
              </a:rPr>
              <a:t>m</a:t>
            </a:r>
            <a:r>
              <a:rPr lang="en-US" sz="1600" dirty="0"/>
              <a:t>m space point resolution per layer in 2D </a:t>
            </a:r>
          </a:p>
          <a:p>
            <a:pPr marL="285750" indent="-285750">
              <a:buFont typeface="Arial" panose="020B0604020202020204" pitchFamily="34" charset="0"/>
              <a:buChar char="•"/>
            </a:pPr>
            <a:r>
              <a:rPr lang="en-US" sz="1600" dirty="0"/>
              <a:t>Will allow for in-lab resolution measurements using real tracks for detector under test</a:t>
            </a:r>
          </a:p>
          <a:p>
            <a:pPr marL="285750" indent="-285750">
              <a:buFont typeface="Arial" panose="020B0604020202020204" pitchFamily="34" charset="0"/>
              <a:buChar char="•"/>
            </a:pPr>
            <a:r>
              <a:rPr lang="en-US" sz="1600" dirty="0"/>
              <a:t> Plan to study prototype TPC and get realistic measures of resolution for ZZ PCB’s to compliment results from x-ray scans</a:t>
            </a:r>
          </a:p>
          <a:p>
            <a:pPr marL="285750" indent="-285750">
              <a:buFont typeface="Arial" panose="020B0604020202020204" pitchFamily="34" charset="0"/>
              <a:buChar char="•"/>
            </a:pPr>
            <a:r>
              <a:rPr lang="en-US" sz="1600" dirty="0"/>
              <a:t>Will </a:t>
            </a:r>
            <a:r>
              <a:rPr lang="en-US" sz="1600"/>
              <a:t>also be used </a:t>
            </a:r>
            <a:r>
              <a:rPr lang="en-US" sz="1600" dirty="0"/>
              <a:t>as reference tracker for beam test in July 2018 </a:t>
            </a:r>
          </a:p>
        </p:txBody>
      </p:sp>
    </p:spTree>
    <p:extLst>
      <p:ext uri="{BB962C8B-B14F-4D97-AF65-F5344CB8AC3E}">
        <p14:creationId xmlns:p14="http://schemas.microsoft.com/office/powerpoint/2010/main" val="7778837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0515600" cy="794327"/>
          </a:xfrm>
        </p:spPr>
        <p:txBody>
          <a:bodyPr>
            <a:normAutofit/>
          </a:bodyPr>
          <a:lstStyle/>
          <a:p>
            <a:r>
              <a:rPr lang="en-US" sz="2800" dirty="0">
                <a:solidFill>
                  <a:srgbClr val="FF0000"/>
                </a:solidFill>
              </a:rPr>
              <a:t>Progress @ BNL: </a:t>
            </a:r>
            <a:r>
              <a:rPr lang="en-US" dirty="0"/>
              <a:t>New high intensity X-ray scanner</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61363" y="1071418"/>
            <a:ext cx="6020210" cy="5083733"/>
          </a:xfrm>
          <a:prstGeom prst="rect">
            <a:avLst/>
          </a:prstGeom>
        </p:spPr>
      </p:pic>
      <p:sp>
        <p:nvSpPr>
          <p:cNvPr id="5" name="TextBox 4"/>
          <p:cNvSpPr txBox="1"/>
          <p:nvPr/>
        </p:nvSpPr>
        <p:spPr>
          <a:xfrm>
            <a:off x="307108" y="794327"/>
            <a:ext cx="5123873" cy="5693866"/>
          </a:xfrm>
          <a:prstGeom prst="rect">
            <a:avLst/>
          </a:prstGeom>
          <a:noFill/>
        </p:spPr>
        <p:txBody>
          <a:bodyPr wrap="square" rtlCol="0">
            <a:spAutoFit/>
          </a:bodyPr>
          <a:lstStyle/>
          <a:p>
            <a:pPr marL="285750" indent="-285750">
              <a:buFont typeface="Arial" panose="020B0604020202020204" pitchFamily="34" charset="0"/>
              <a:buChar char="•"/>
            </a:pPr>
            <a:r>
              <a:rPr lang="en-US" sz="1400" dirty="0"/>
              <a:t>X-ray scanner assembly is complete</a:t>
            </a:r>
          </a:p>
          <a:p>
            <a:pPr marL="285750" indent="-285750">
              <a:buFont typeface="Arial" panose="020B0604020202020204" pitchFamily="34" charset="0"/>
              <a:buChar char="•"/>
            </a:pPr>
            <a:r>
              <a:rPr lang="en-US" sz="1400" dirty="0"/>
              <a:t>The scanner consists of a 40W x-ray source with a 38</a:t>
            </a:r>
            <a:r>
              <a:rPr lang="en-US" sz="1400" baseline="30000" dirty="0"/>
              <a:t>o</a:t>
            </a:r>
            <a:r>
              <a:rPr lang="en-US" sz="1400" dirty="0"/>
              <a:t> cone of illumination, a big improvement over the older 3W source with a 120</a:t>
            </a:r>
            <a:r>
              <a:rPr lang="en-US" sz="1400" baseline="30000" dirty="0"/>
              <a:t>o</a:t>
            </a:r>
            <a:r>
              <a:rPr lang="en-US" sz="1400" dirty="0"/>
              <a:t> cone. (We estimated the scan time of a zigzag PCB to be about 1-2hrs. for the new scanner, compared to about 24hrs. for the older setup.)</a:t>
            </a:r>
          </a:p>
          <a:p>
            <a:pPr marL="285750" indent="-285750">
              <a:buFont typeface="Arial" panose="020B0604020202020204" pitchFamily="34" charset="0"/>
              <a:buChar char="•"/>
            </a:pPr>
            <a:r>
              <a:rPr lang="en-US" sz="1400" dirty="0"/>
              <a:t>The new stage is also considerably larger with a travel of 15” in both the X and Y directions, compared to about 6” for the older setup.</a:t>
            </a:r>
          </a:p>
          <a:p>
            <a:pPr marL="285750" indent="-285750">
              <a:buFont typeface="Arial" panose="020B0604020202020204" pitchFamily="34" charset="0"/>
              <a:buChar char="•"/>
            </a:pPr>
            <a:r>
              <a:rPr lang="en-US" sz="1400" dirty="0"/>
              <a:t>We manufactured new collimators for the new setup which have significantly smaller slit lengths for the purpose of probing finer structures of readout electrodes under study (albeit at the cost of losing some rate).</a:t>
            </a:r>
          </a:p>
          <a:p>
            <a:pPr marL="285750" indent="-285750">
              <a:buFont typeface="Arial" panose="020B0604020202020204" pitchFamily="34" charset="0"/>
              <a:buChar char="•"/>
            </a:pPr>
            <a:r>
              <a:rPr lang="en-US" sz="1400" dirty="0"/>
              <a:t>The X-ray shielding/collimator box passed the BNL radiological control requirements and is considered a level-1 radiation generating device for use in the lab.</a:t>
            </a:r>
          </a:p>
          <a:p>
            <a:pPr marL="285750" indent="-285750">
              <a:buFont typeface="Arial" panose="020B0604020202020204" pitchFamily="34" charset="0"/>
              <a:buChar char="•"/>
            </a:pPr>
            <a:r>
              <a:rPr lang="en-US" sz="1400" dirty="0"/>
              <a:t>After initial tests, the output from the collimator was significantly less than expected, due to the presence of materials in the exit window of the x-ray source with large mass attenuation coefficients.</a:t>
            </a:r>
          </a:p>
          <a:p>
            <a:pPr marL="285750" indent="-285750">
              <a:buFont typeface="Arial" panose="020B0604020202020204" pitchFamily="34" charset="0"/>
              <a:buChar char="•"/>
            </a:pPr>
            <a:r>
              <a:rPr lang="en-US" sz="1400" dirty="0"/>
              <a:t>This was not readily disclosed by the manufacturer prior to purchasing the device. However, we are currently investigating options to recover the lost rate, including employing a doubly curved diffractive crystal optic which has a significantly larger numerical aperture than a simple collimator and has the ability to focus the collected light onto a very small spot size.</a:t>
            </a:r>
          </a:p>
        </p:txBody>
      </p:sp>
    </p:spTree>
    <p:extLst>
      <p:ext uri="{BB962C8B-B14F-4D97-AF65-F5344CB8AC3E}">
        <p14:creationId xmlns:p14="http://schemas.microsoft.com/office/powerpoint/2010/main" val="1391907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Future Work @ BNL</a:t>
            </a:r>
          </a:p>
        </p:txBody>
      </p:sp>
      <p:sp>
        <p:nvSpPr>
          <p:cNvPr id="3" name="TextBox 2"/>
          <p:cNvSpPr txBox="1"/>
          <p:nvPr/>
        </p:nvSpPr>
        <p:spPr>
          <a:xfrm>
            <a:off x="498202" y="738909"/>
            <a:ext cx="10626997" cy="3508653"/>
          </a:xfrm>
          <a:prstGeom prst="rect">
            <a:avLst/>
          </a:prstGeom>
          <a:noFill/>
        </p:spPr>
        <p:txBody>
          <a:bodyPr wrap="square" rtlCol="0">
            <a:spAutoFit/>
          </a:bodyPr>
          <a:lstStyle/>
          <a:p>
            <a:r>
              <a:rPr lang="en-US" sz="2400" dirty="0"/>
              <a:t>Plans</a:t>
            </a:r>
          </a:p>
          <a:p>
            <a:pPr marL="285750" indent="-285750">
              <a:buFont typeface="Arial" panose="020B0604020202020204" pitchFamily="34" charset="0"/>
              <a:buChar char="•"/>
            </a:pPr>
            <a:r>
              <a:rPr lang="en-US" b="1" dirty="0"/>
              <a:t>Zigzag Pad development: </a:t>
            </a:r>
            <a:r>
              <a:rPr lang="en-US" dirty="0"/>
              <a:t>we will continue to develop and further optimize the zigzag patterned readout by pursuing a laser ablation process for the accurate reproduction of our zigzag designs and will continue to make our simulations more realistic. </a:t>
            </a:r>
          </a:p>
          <a:p>
            <a:pPr marL="285750" indent="-285750">
              <a:buFont typeface="Arial" panose="020B0604020202020204" pitchFamily="34" charset="0"/>
              <a:buChar char="•"/>
            </a:pPr>
            <a:r>
              <a:rPr lang="en-US" b="1" dirty="0"/>
              <a:t>Beam test with multi-zigzag PCB: </a:t>
            </a:r>
            <a:r>
              <a:rPr lang="en-US" dirty="0"/>
              <a:t>we plan to carry out a beam test of a new zigzag PCB consisting of many regions with slightly different zigzag shaped pads for the purpose of scanning the parameter space of the zigzag geometry. </a:t>
            </a:r>
          </a:p>
          <a:p>
            <a:pPr marL="285750" indent="-285750">
              <a:buFont typeface="Arial" panose="020B0604020202020204" pitchFamily="34" charset="0"/>
              <a:buChar char="•"/>
            </a:pPr>
            <a:r>
              <a:rPr lang="en-US" b="1" dirty="0"/>
              <a:t>Measurements with GEM-based cosmic ray telescope: </a:t>
            </a:r>
            <a:r>
              <a:rPr lang="en-US" dirty="0"/>
              <a:t>we plan to make measurement of the position resolution of new zigzag PCB’s in the lab using a high resolution, GEM-based cosmic ray telescope.</a:t>
            </a:r>
          </a:p>
          <a:p>
            <a:pPr marL="285750" indent="-285750">
              <a:buFont typeface="Arial" panose="020B0604020202020204" pitchFamily="34" charset="0"/>
              <a:buChar char="•"/>
            </a:pPr>
            <a:r>
              <a:rPr lang="en-US" b="1" dirty="0"/>
              <a:t>GEM Studies using TPC gas mixtures in a compact TPC prototype: </a:t>
            </a:r>
            <a:r>
              <a:rPr lang="en-US" dirty="0"/>
              <a:t>we plan to use a compact TPC prototype detector to reconstruct particle tracks with newly developed zigzag PCB’s in the lab and plan to study various candidate TPC gases in the same setup.</a:t>
            </a:r>
            <a:endParaRPr lang="en-US" b="1" dirty="0"/>
          </a:p>
        </p:txBody>
      </p:sp>
      <p:sp>
        <p:nvSpPr>
          <p:cNvPr id="4" name="Rectangle 3"/>
          <p:cNvSpPr/>
          <p:nvPr/>
        </p:nvSpPr>
        <p:spPr>
          <a:xfrm>
            <a:off x="498202" y="4374562"/>
            <a:ext cx="10515600" cy="1846659"/>
          </a:xfrm>
          <a:prstGeom prst="rect">
            <a:avLst/>
          </a:prstGeom>
        </p:spPr>
        <p:txBody>
          <a:bodyPr wrap="square">
            <a:spAutoFit/>
          </a:bodyPr>
          <a:lstStyle/>
          <a:p>
            <a:r>
              <a:rPr lang="en-US" sz="2400" dirty="0"/>
              <a:t>2018 Milestones: </a:t>
            </a:r>
          </a:p>
          <a:p>
            <a:pPr marL="285750" indent="-285750">
              <a:buFont typeface="Arial" panose="020B0604020202020204" pitchFamily="34" charset="0"/>
              <a:buChar char="•"/>
            </a:pPr>
            <a:r>
              <a:rPr lang="en-US" dirty="0"/>
              <a:t>Early January: Production of multi-zigzag PCB using laser ablation process </a:t>
            </a:r>
          </a:p>
          <a:p>
            <a:pPr marL="285750" indent="-285750">
              <a:buFont typeface="Arial" panose="020B0604020202020204" pitchFamily="34" charset="0"/>
              <a:buChar char="•"/>
            </a:pPr>
            <a:r>
              <a:rPr lang="en-US" dirty="0"/>
              <a:t>Mid. </a:t>
            </a:r>
            <a:r>
              <a:rPr lang="en-US" dirty="0" smtClean="0"/>
              <a:t>January – Mid. February: </a:t>
            </a:r>
            <a:r>
              <a:rPr lang="en-US" dirty="0"/>
              <a:t>In-lab partial x-ray scan of multi-zigzag PCB </a:t>
            </a:r>
          </a:p>
          <a:p>
            <a:pPr marL="285750" indent="-285750">
              <a:buFont typeface="Arial" panose="020B0604020202020204" pitchFamily="34" charset="0"/>
              <a:buChar char="•"/>
            </a:pPr>
            <a:r>
              <a:rPr lang="en-US" dirty="0"/>
              <a:t>End of February – End of March: FNAL beam test to study zigzag geometries contained in multi-zigzag PCB </a:t>
            </a:r>
          </a:p>
          <a:p>
            <a:pPr marL="285750" indent="-285750">
              <a:buFont typeface="Arial" panose="020B0604020202020204" pitchFamily="34" charset="0"/>
              <a:buChar char="•"/>
            </a:pPr>
            <a:r>
              <a:rPr lang="en-US" dirty="0"/>
              <a:t>April – July: Analysis of beam test data and studies with compact TPC prototype </a:t>
            </a:r>
          </a:p>
          <a:p>
            <a:pPr marL="285750" indent="-285750">
              <a:buFont typeface="Arial" panose="020B0604020202020204" pitchFamily="34" charset="0"/>
              <a:buChar char="•"/>
            </a:pPr>
            <a:r>
              <a:rPr lang="en-US" dirty="0"/>
              <a:t>Early July: 2nd beam test with next iteration zigzag PCB + compact TPC (tentative) </a:t>
            </a:r>
          </a:p>
        </p:txBody>
      </p:sp>
    </p:spTree>
    <p:extLst>
      <p:ext uri="{BB962C8B-B14F-4D97-AF65-F5344CB8AC3E}">
        <p14:creationId xmlns:p14="http://schemas.microsoft.com/office/powerpoint/2010/main" val="33152902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927</TotalTime>
  <Words>1001</Words>
  <Application>Microsoft Office PowerPoint</Application>
  <PresentationFormat>Widescreen</PresentationFormat>
  <Paragraphs>55</Paragraphs>
  <Slides>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Arial</vt:lpstr>
      <vt:lpstr>Calibri</vt:lpstr>
      <vt:lpstr>Calibri Light</vt:lpstr>
      <vt:lpstr>Symbol</vt:lpstr>
      <vt:lpstr>Wingdings</vt:lpstr>
      <vt:lpstr>Office Theme</vt:lpstr>
      <vt:lpstr>Progress @ BNL: Optimizing Zigzag patterned 4-GEM Readout</vt:lpstr>
      <vt:lpstr>Progress @ BNL: Next iteration Zigzag PCB: scan zigzag parameter space</vt:lpstr>
      <vt:lpstr>Progress @ BNL: In-lab measurements of ZZ PCB</vt:lpstr>
      <vt:lpstr>Progress @ BNL: New high intensity X-ray scanner</vt:lpstr>
      <vt:lpstr>Future Work @ BNL</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Bob Azmoun</dc:creator>
  <cp:lastModifiedBy>Bob Azmoun</cp:lastModifiedBy>
  <cp:revision>33</cp:revision>
  <dcterms:created xsi:type="dcterms:W3CDTF">2018-01-08T00:02:39Z</dcterms:created>
  <dcterms:modified xsi:type="dcterms:W3CDTF">2018-01-08T21:16:44Z</dcterms:modified>
</cp:coreProperties>
</file>